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notesMasterIdLst>
    <p:notesMasterId r:id="rId25"/>
  </p:notesMasterIdLst>
  <p:sldIdLst>
    <p:sldId id="410" r:id="rId2"/>
    <p:sldId id="411" r:id="rId3"/>
    <p:sldId id="412" r:id="rId4"/>
    <p:sldId id="413" r:id="rId5"/>
    <p:sldId id="416" r:id="rId6"/>
    <p:sldId id="417" r:id="rId7"/>
    <p:sldId id="418" r:id="rId8"/>
    <p:sldId id="419" r:id="rId9"/>
    <p:sldId id="420" r:id="rId10"/>
    <p:sldId id="422" r:id="rId11"/>
    <p:sldId id="423" r:id="rId12"/>
    <p:sldId id="424" r:id="rId13"/>
    <p:sldId id="425" r:id="rId14"/>
    <p:sldId id="429" r:id="rId15"/>
    <p:sldId id="428" r:id="rId16"/>
    <p:sldId id="430" r:id="rId17"/>
    <p:sldId id="431" r:id="rId18"/>
    <p:sldId id="432" r:id="rId19"/>
    <p:sldId id="407" r:id="rId20"/>
    <p:sldId id="408" r:id="rId21"/>
    <p:sldId id="409" r:id="rId22"/>
    <p:sldId id="435" r:id="rId23"/>
    <p:sldId id="436" r:id="rId2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FF66"/>
    <a:srgbClr val="66CCFF"/>
    <a:srgbClr val="FF99FF"/>
    <a:srgbClr val="9999FF"/>
    <a:srgbClr val="CC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94532" autoAdjust="0"/>
  </p:normalViewPr>
  <p:slideViewPr>
    <p:cSldViewPr>
      <p:cViewPr varScale="1">
        <p:scale>
          <a:sx n="116" d="100"/>
          <a:sy n="116" d="100"/>
        </p:scale>
        <p:origin x="108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04" y="424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C2DE9-0841-4F05-A902-09792F783598}" type="datetimeFigureOut">
              <a:rPr lang="es-ES" smtClean="0"/>
              <a:pPr/>
              <a:t>03/02/2021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77C01-3148-4E60-97EC-E7723D3ACDF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0333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5359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77C01-3148-4E60-97EC-E7723D3ACDFE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917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A7EBBDD-07A6-48D0-8A0F-D4F245162661}" type="datetimeFigureOut">
              <a:rPr lang="es-ES" smtClean="0"/>
              <a:pPr/>
              <a:t>03/02/2021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0E0D1B-1415-4050-BB23-7A2CE99C1F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3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EBBDD-07A6-48D0-8A0F-D4F245162661}" type="datetimeFigureOut">
              <a:rPr lang="es-ES" smtClean="0"/>
              <a:pPr/>
              <a:t>03/02/2021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0D1B-1415-4050-BB23-7A2CE99C1F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4636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A7EBBDD-07A6-48D0-8A0F-D4F245162661}" type="datetimeFigureOut">
              <a:rPr lang="es-ES" smtClean="0"/>
              <a:pPr/>
              <a:t>03/02/2021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0E0D1B-1415-4050-BB23-7A2CE99C1F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24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EBBDD-07A6-48D0-8A0F-D4F245162661}" type="datetimeFigureOut">
              <a:rPr lang="es-ES" smtClean="0"/>
              <a:pPr/>
              <a:t>03/02/2021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0D1B-1415-4050-BB23-7A2CE99C1F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821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A7EBBDD-07A6-48D0-8A0F-D4F245162661}" type="datetimeFigureOut">
              <a:rPr lang="es-ES" smtClean="0"/>
              <a:pPr/>
              <a:t>03/02/2021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0E0D1B-1415-4050-BB23-7A2CE99C1F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822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EBBDD-07A6-48D0-8A0F-D4F245162661}" type="datetimeFigureOut">
              <a:rPr lang="es-ES" smtClean="0"/>
              <a:pPr/>
              <a:t>03/02/2021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0D1B-1415-4050-BB23-7A2CE99C1F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1977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EBBDD-07A6-48D0-8A0F-D4F245162661}" type="datetimeFigureOut">
              <a:rPr lang="es-ES" smtClean="0"/>
              <a:pPr/>
              <a:t>03/02/2021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0D1B-1415-4050-BB23-7A2CE99C1F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7726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EBBDD-07A6-48D0-8A0F-D4F245162661}" type="datetimeFigureOut">
              <a:rPr lang="es-ES" smtClean="0"/>
              <a:pPr/>
              <a:t>03/02/2021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0D1B-1415-4050-BB23-7A2CE99C1F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3222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EBBDD-07A6-48D0-8A0F-D4F245162661}" type="datetimeFigureOut">
              <a:rPr lang="es-ES" smtClean="0"/>
              <a:pPr/>
              <a:t>03/02/2021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0D1B-1415-4050-BB23-7A2CE99C1F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435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A7EBBDD-07A6-48D0-8A0F-D4F245162661}" type="datetimeFigureOut">
              <a:rPr lang="es-ES" smtClean="0"/>
              <a:pPr/>
              <a:t>03/02/2021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0E0D1B-1415-4050-BB23-7A2CE99C1F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162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EBBDD-07A6-48D0-8A0F-D4F245162661}" type="datetimeFigureOut">
              <a:rPr lang="es-ES" smtClean="0"/>
              <a:pPr/>
              <a:t>03/02/2021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E0D1B-1415-4050-BB23-7A2CE99C1F9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593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A7EBBDD-07A6-48D0-8A0F-D4F245162661}" type="datetimeFigureOut">
              <a:rPr lang="es-ES" smtClean="0"/>
              <a:pPr/>
              <a:t>03/02/2021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D0E0D1B-1415-4050-BB23-7A2CE99C1F92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158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aip.org.mx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2636912"/>
            <a:ext cx="7884368" cy="3212526"/>
          </a:xfrm>
          <a:prstGeom prst="rect">
            <a:avLst/>
          </a:prstGeom>
        </p:spPr>
      </p:pic>
      <p:pic>
        <p:nvPicPr>
          <p:cNvPr id="4" name="Picture 2" descr="Instituto Duranguense de Acceso a la Información Pública y d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92738"/>
            <a:ext cx="3627415" cy="328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07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52907" y="821025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Hebrew" charset="-79"/>
                <a:ea typeface="Arial Hebrew" charset="-79"/>
                <a:cs typeface="Arial Hebrew" charset="-79"/>
              </a:rPr>
              <a:t>Mantén tu clave en secreto: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51519" y="2132856"/>
            <a:ext cx="56166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s-MX" sz="3200" dirty="0" smtClean="0">
                <a:latin typeface="Arial Hebrew" charset="-79"/>
                <a:ea typeface="Arial Hebrew" charset="-79"/>
                <a:cs typeface="Arial Hebrew" charset="-79"/>
              </a:rPr>
              <a:t>No le digas tu contraseña a nadie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s-MX" sz="3200" dirty="0" smtClean="0">
                <a:latin typeface="Arial Hebrew" charset="-79"/>
                <a:ea typeface="Arial Hebrew" charset="-79"/>
                <a:cs typeface="Arial Hebrew" charset="-79"/>
              </a:rPr>
              <a:t>Cámbiala de vez en cuando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s-MX" sz="3200" dirty="0" smtClean="0">
                <a:latin typeface="Arial Hebrew" charset="-79"/>
                <a:ea typeface="Arial Hebrew" charset="-79"/>
                <a:cs typeface="Arial Hebrew" charset="-79"/>
              </a:rPr>
              <a:t>Que sea difícil de adivinar pero fácil de recordar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s-MX" sz="3200" dirty="0" smtClean="0">
                <a:latin typeface="Arial Hebrew" charset="-79"/>
                <a:ea typeface="Arial Hebrew" charset="-79"/>
                <a:cs typeface="Arial Hebrew" charset="-79"/>
              </a:rPr>
              <a:t>NO utilices tu nombre o fecha de nacimiento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s-MX" sz="3200" dirty="0" smtClean="0">
                <a:latin typeface="Arial Hebrew" charset="-79"/>
                <a:ea typeface="Arial Hebrew" charset="-79"/>
                <a:cs typeface="Arial Hebrew" charset="-79"/>
              </a:rPr>
              <a:t>Siempre cierra tu sesión</a:t>
            </a:r>
            <a:endParaRPr lang="es-MX" sz="32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2" name="Picture 2" descr="Resultado de imagen de NUMERO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1929">
            <a:off x="320119" y="408072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de contraseña dibuj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9573">
            <a:off x="5313086" y="2701678"/>
            <a:ext cx="3646089" cy="364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5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esultado de imagen de respeto dibu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" y="3066593"/>
            <a:ext cx="4238522" cy="282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059832" y="836712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Hebrew" charset="-79"/>
                <a:ea typeface="Arial Hebrew" charset="-79"/>
                <a:cs typeface="Arial Hebrew" charset="-79"/>
              </a:rPr>
              <a:t>Respeta a los demás: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707904" y="2420888"/>
            <a:ext cx="52565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Trata de mantener un ambiente </a:t>
            </a:r>
            <a:r>
              <a:rPr lang="es-MX" sz="3600" dirty="0" smtClean="0">
                <a:latin typeface="Arial Hebrew" charset="-79"/>
                <a:ea typeface="Arial Hebrew" charset="-79"/>
                <a:cs typeface="Arial Hebrew" charset="-79"/>
              </a:rPr>
              <a:t>agradable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s-MX" sz="3600" dirty="0" smtClean="0">
                <a:latin typeface="Arial Hebrew" charset="-79"/>
                <a:ea typeface="Arial Hebrew" charset="-79"/>
                <a:cs typeface="Arial Hebrew" charset="-79"/>
              </a:rPr>
              <a:t>Cuida </a:t>
            </a:r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las palabras </a:t>
            </a:r>
            <a:r>
              <a:rPr lang="es-MX" sz="3600" dirty="0" smtClean="0">
                <a:latin typeface="Arial Hebrew" charset="-79"/>
                <a:ea typeface="Arial Hebrew" charset="-79"/>
                <a:cs typeface="Arial Hebrew" charset="-79"/>
              </a:rPr>
              <a:t>en redes sociales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s-MX" sz="3600" dirty="0" smtClean="0">
                <a:latin typeface="Arial Hebrew" charset="-79"/>
                <a:ea typeface="Arial Hebrew" charset="-79"/>
                <a:cs typeface="Arial Hebrew" charset="-79"/>
              </a:rPr>
              <a:t>Sé </a:t>
            </a:r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amable, educado y respetuoso con los demás. </a:t>
            </a:r>
          </a:p>
        </p:txBody>
      </p:sp>
      <p:pic>
        <p:nvPicPr>
          <p:cNvPr id="8194" name="Picture 2" descr="Resultado de imagen de NUMERO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7733">
            <a:off x="906553" y="350991"/>
            <a:ext cx="1679328" cy="167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70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Resultado de imagen de cuid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04352"/>
            <a:ext cx="4791538" cy="479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131840" y="836712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Hebrew" charset="-79"/>
                <a:ea typeface="Arial Hebrew" charset="-79"/>
                <a:cs typeface="Arial Hebrew" charset="-79"/>
              </a:rPr>
              <a:t>No digas todo de ti: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499992" y="3068960"/>
            <a:ext cx="4392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Da la mínima información posible. No te expongas, ni expongas a los tuyos.</a:t>
            </a:r>
          </a:p>
        </p:txBody>
      </p:sp>
      <p:pic>
        <p:nvPicPr>
          <p:cNvPr id="9218" name="Picture 2" descr="Resultado de imagen de NUMERO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4987"/>
            <a:ext cx="1751336" cy="175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29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n de dinero dibu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320480" cy="46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123728" y="806805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Hebrew" charset="-79"/>
                <a:ea typeface="Arial Hebrew" charset="-79"/>
                <a:cs typeface="Arial Hebrew" charset="-79"/>
              </a:rPr>
              <a:t>No </a:t>
            </a:r>
            <a:r>
              <a:rPr lang="es-MX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Hebrew" charset="-79"/>
                <a:ea typeface="Arial Hebrew" charset="-79"/>
                <a:cs typeface="Arial Hebrew" charset="-79"/>
              </a:rPr>
              <a:t>caigas en tentaciones:</a:t>
            </a:r>
            <a:endParaRPr lang="es-MX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139952" y="2564238"/>
            <a:ext cx="47880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Es muy difícil que haya regalos o grandes ofertas. Si crees que algo es barato y merece la pena, consúltalo con tu familia.</a:t>
            </a:r>
          </a:p>
        </p:txBody>
      </p:sp>
      <p:pic>
        <p:nvPicPr>
          <p:cNvPr id="10244" name="Picture 4" descr="Resultado de imagen de NUMERO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778">
            <a:off x="630921" y="352015"/>
            <a:ext cx="1764196" cy="17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5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Resultado de imagen de robo de identidad dibu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446449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195736" y="620688"/>
            <a:ext cx="6539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Hebrew" charset="-79"/>
                <a:ea typeface="Arial Hebrew" charset="-79"/>
                <a:cs typeface="Arial Hebrew" charset="-79"/>
              </a:rPr>
              <a:t>No aceptes solicitudes </a:t>
            </a:r>
            <a:r>
              <a:rPr lang="es-MX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Hebrew" charset="-79"/>
                <a:ea typeface="Arial Hebrew" charset="-79"/>
                <a:cs typeface="Arial Hebrew" charset="-79"/>
              </a:rPr>
              <a:t>de </a:t>
            </a:r>
            <a:r>
              <a:rPr lang="es-MX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Hebrew" charset="-79"/>
                <a:ea typeface="Arial Hebrew" charset="-79"/>
                <a:cs typeface="Arial Hebrew" charset="-79"/>
              </a:rPr>
              <a:t>gente que NO </a:t>
            </a:r>
            <a:r>
              <a:rPr lang="es-MX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Hebrew" charset="-79"/>
                <a:ea typeface="Arial Hebrew" charset="-79"/>
                <a:cs typeface="Arial Hebrew" charset="-79"/>
              </a:rPr>
              <a:t>conoces: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271164" y="2492896"/>
            <a:ext cx="44644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Existe una gran cantidad de </a:t>
            </a:r>
            <a:r>
              <a:rPr lang="es-MX" sz="3600" b="1" dirty="0">
                <a:latin typeface="Arial Hebrew" charset="-79"/>
                <a:ea typeface="Arial Hebrew" charset="-79"/>
                <a:cs typeface="Arial Hebrew" charset="-79"/>
              </a:rPr>
              <a:t>perfiles falsos</a:t>
            </a:r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 y es necesario proteger tu privacidad frente a personas desconocidas.</a:t>
            </a:r>
          </a:p>
        </p:txBody>
      </p:sp>
      <p:pic>
        <p:nvPicPr>
          <p:cNvPr id="11266" name="Picture 2" descr="Resultado de imagen de NUMERO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990">
            <a:off x="1093880" y="604702"/>
            <a:ext cx="1032049" cy="123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89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Resultado de imagen de padres e hija dibu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13699"/>
            <a:ext cx="475252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691680" y="552162"/>
            <a:ext cx="69847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Hebrew" charset="-79"/>
                <a:ea typeface="Arial Hebrew" charset="-79"/>
                <a:cs typeface="Arial Hebrew" charset="-79"/>
              </a:rPr>
              <a:t>Nunca te cites a solas con alguien </a:t>
            </a:r>
            <a:r>
              <a:rPr lang="es-MX" sz="39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Hebrew" charset="-79"/>
                <a:ea typeface="Arial Hebrew" charset="-79"/>
                <a:cs typeface="Arial Hebrew" charset="-79"/>
              </a:rPr>
              <a:t>desconocido:</a:t>
            </a:r>
            <a:endParaRPr lang="es-MX" sz="3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376945" y="2206331"/>
            <a:ext cx="42995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Si has conocido a alguien en la Red y quieren verse, </a:t>
            </a:r>
            <a:r>
              <a:rPr lang="es-MX" sz="3600" dirty="0" smtClean="0">
                <a:latin typeface="Arial Hebrew" charset="-79"/>
                <a:ea typeface="Arial Hebrew" charset="-79"/>
                <a:cs typeface="Arial Hebrew" charset="-79"/>
              </a:rPr>
              <a:t>pide tus </a:t>
            </a:r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padres para que te acompañen, </a:t>
            </a:r>
            <a:r>
              <a:rPr lang="es-MX" sz="3600" b="1" dirty="0">
                <a:latin typeface="Arial Hebrew" charset="-79"/>
                <a:ea typeface="Arial Hebrew" charset="-79"/>
                <a:cs typeface="Arial Hebrew" charset="-79"/>
              </a:rPr>
              <a:t>NUNCA </a:t>
            </a:r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s-MX" sz="3600" dirty="0" smtClean="0">
                <a:latin typeface="Arial Hebrew" charset="-79"/>
                <a:ea typeface="Arial Hebrew" charset="-79"/>
                <a:cs typeface="Arial Hebrew" charset="-79"/>
              </a:rPr>
              <a:t>vayas </a:t>
            </a:r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sin la compañía de un adulto.</a:t>
            </a:r>
          </a:p>
        </p:txBody>
      </p:sp>
      <p:pic>
        <p:nvPicPr>
          <p:cNvPr id="12290" name="Picture 2" descr="Resultado de imagen de NUMERO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1364"/>
            <a:ext cx="1434257" cy="143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32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123728" y="515483"/>
            <a:ext cx="6624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Hebrew" charset="-79"/>
                <a:ea typeface="Arial Hebrew" charset="-79"/>
                <a:cs typeface="Arial Hebrew" charset="-79"/>
              </a:rPr>
              <a:t>Cuidado con la cámara de tu dispositivo:</a:t>
            </a:r>
            <a:endParaRPr lang="es-MX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355976" y="2420888"/>
            <a:ext cx="42484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No hagas cosas delante </a:t>
            </a:r>
            <a:r>
              <a:rPr lang="es-MX" sz="3600" dirty="0" smtClean="0">
                <a:latin typeface="Arial Hebrew" charset="-79"/>
                <a:ea typeface="Arial Hebrew" charset="-79"/>
                <a:cs typeface="Arial Hebrew" charset="-79"/>
              </a:rPr>
              <a:t>de la cámara de </a:t>
            </a:r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las que puedas </a:t>
            </a:r>
            <a:r>
              <a:rPr lang="es-MX" sz="3600" dirty="0" smtClean="0">
                <a:latin typeface="Arial Hebrew" charset="-79"/>
                <a:ea typeface="Arial Hebrew" charset="-79"/>
                <a:cs typeface="Arial Hebrew" charset="-79"/>
              </a:rPr>
              <a:t>arrepentir frente a ella, alguien podría grabarte</a:t>
            </a:r>
            <a:endParaRPr lang="es-MX" sz="36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3314" name="Picture 2" descr="Resultado de imagen de NUMERO 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2">
            <a:off x="938039" y="473716"/>
            <a:ext cx="1407881" cy="140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de NUMERO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586">
            <a:off x="282818" y="575508"/>
            <a:ext cx="1232115" cy="123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04201"/>
            <a:ext cx="3784623" cy="4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2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96752"/>
            <a:ext cx="3767223" cy="502815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51520" y="764704"/>
            <a:ext cx="46805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latin typeface="Arial Hebrew"/>
              </a:rPr>
              <a:t>Existen aplicaciones como “</a:t>
            </a:r>
            <a:r>
              <a:rPr lang="es-MX" sz="3200" dirty="0" err="1" smtClean="0">
                <a:latin typeface="Arial Hebrew"/>
              </a:rPr>
              <a:t>Talking</a:t>
            </a:r>
            <a:r>
              <a:rPr lang="es-MX" sz="3200" dirty="0" smtClean="0">
                <a:latin typeface="Arial Hebrew"/>
              </a:rPr>
              <a:t> </a:t>
            </a:r>
            <a:r>
              <a:rPr lang="es-MX" sz="3200" dirty="0" err="1" smtClean="0">
                <a:latin typeface="Arial Hebrew"/>
              </a:rPr>
              <a:t>Angela</a:t>
            </a:r>
            <a:r>
              <a:rPr lang="es-MX" sz="3200" dirty="0" smtClean="0">
                <a:latin typeface="Arial Hebrew"/>
              </a:rPr>
              <a:t>” en donde la gatita hace preguntas personales como: ¿Estás sola en casa?, ¿Qué edad tienes?, ¿Cuántos años tienes?, ¿Dónde vives? Y se tiene acceso a la cámara de tu dispositivo.</a:t>
            </a:r>
          </a:p>
          <a:p>
            <a:pPr algn="ctr"/>
            <a:endParaRPr lang="es-MX" sz="3200" dirty="0">
              <a:latin typeface="Arial Hebrew"/>
            </a:endParaRPr>
          </a:p>
          <a:p>
            <a:pPr algn="ctr"/>
            <a:r>
              <a:rPr lang="es-MX" sz="3200" b="1" dirty="0" smtClean="0">
                <a:latin typeface="Arial Hebrew"/>
              </a:rPr>
              <a:t>¡TEN CUIDADO!</a:t>
            </a:r>
            <a:endParaRPr lang="es-MX" sz="3200" b="1" dirty="0">
              <a:latin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309272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390584" y="494806"/>
            <a:ext cx="6110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Hebrew" charset="-79"/>
                <a:ea typeface="Arial Hebrew" charset="-79"/>
                <a:cs typeface="Arial Hebrew" charset="-79"/>
              </a:rPr>
              <a:t>Personaliza la privacidad de tus redes:</a:t>
            </a:r>
            <a:endParaRPr lang="es-MX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66125" y="1965933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Hebrew" charset="-79"/>
                <a:ea typeface="Arial Hebrew" charset="-79"/>
                <a:cs typeface="Arial Hebrew" charset="-79"/>
              </a:rPr>
              <a:t>Tú decides QUIEN y QUE pueden ver de tu perfil</a:t>
            </a:r>
            <a:endParaRPr lang="es-MX" sz="2400" b="1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8" name="Picture 2" descr="Resultado de imagen de NUMERO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26">
            <a:off x="1109467" y="525674"/>
            <a:ext cx="1232115" cy="123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ultado de imagen de NUMERO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95">
            <a:off x="443212" y="493025"/>
            <a:ext cx="1232115" cy="123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Resultado de imagen de comprobacion rapida de privacidad en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3" y="2492896"/>
            <a:ext cx="8715805" cy="414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36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ra Piensalo Antes De Publicar Al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1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547154" y="3782650"/>
            <a:ext cx="80569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Consejos útiles para el uso Seguro y Saludable </a:t>
            </a:r>
            <a:r>
              <a:rPr lang="es-MX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 </a:t>
            </a:r>
            <a:r>
              <a:rPr lang="es-MX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Internet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08"/>
          <a:stretch/>
        </p:blipFill>
        <p:spPr bwMode="auto">
          <a:xfrm>
            <a:off x="2242738" y="764704"/>
            <a:ext cx="4540150" cy="213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2 Subtítulo"/>
          <p:cNvSpPr txBox="1">
            <a:spLocks/>
          </p:cNvSpPr>
          <p:nvPr/>
        </p:nvSpPr>
        <p:spPr>
          <a:xfrm>
            <a:off x="2267744" y="5949280"/>
            <a:ext cx="6400800" cy="672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s-MX" sz="28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2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xting_ ¡no lo produzcas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644" y="0"/>
            <a:ext cx="8605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4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acoso LOVE STO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696"/>
            <a:ext cx="91440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0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1" y="764704"/>
            <a:ext cx="8229600" cy="8640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RECUERDA</a:t>
            </a:r>
            <a:r>
              <a:rPr lang="es-MX" sz="5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Arial" pitchFamily="34" charset="0"/>
              </a:rPr>
              <a:t>:</a:t>
            </a:r>
            <a:endParaRPr lang="es-MX" sz="5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8194" name="Picture 2" descr="http://ecuadorysusdatos.files.wordpress.com/2012/05/proteccian-de-datos-persona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06470"/>
            <a:ext cx="2818656" cy="32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57201" y="2169730"/>
            <a:ext cx="6466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 smtClean="0"/>
              <a:t>Protege también tu privacidad en: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835696" y="2939460"/>
            <a:ext cx="28499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4800" dirty="0" smtClean="0"/>
              <a:t>Teléfonos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4800" dirty="0" smtClean="0"/>
              <a:t>Tabletas </a:t>
            </a:r>
            <a:endParaRPr lang="es-MX" sz="4800" dirty="0"/>
          </a:p>
        </p:txBody>
      </p:sp>
      <p:sp>
        <p:nvSpPr>
          <p:cNvPr id="5" name="CuadroTexto 4"/>
          <p:cNvSpPr txBox="1"/>
          <p:nvPr/>
        </p:nvSpPr>
        <p:spPr>
          <a:xfrm>
            <a:off x="488360" y="4977171"/>
            <a:ext cx="5544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n w="22225">
                  <a:solidFill>
                    <a:schemeClr val="accent2"/>
                  </a:solidFill>
                  <a:prstDash val="solid"/>
                </a:ln>
              </a:rPr>
              <a:t>CADA PERSONA ES DUEÑA DE SUS DATOS PERSONALES</a:t>
            </a:r>
            <a:endParaRPr lang="es-MX" sz="3200" b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3556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nstituto Duranguense de Acceso a la Información Pública y d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67950"/>
            <a:ext cx="1763688" cy="156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1619561"/>
            <a:ext cx="8229600" cy="3281526"/>
          </a:xfrm>
          <a:prstGeom prst="rect">
            <a:avLst/>
          </a:prstGeom>
        </p:spPr>
        <p:txBody>
          <a:bodyPr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endParaRPr lang="es-ES" sz="3200" b="1" dirty="0" smtClean="0">
              <a:latin typeface="Palatino Linotype"/>
              <a:cs typeface="Palatino Linotype"/>
            </a:endParaRPr>
          </a:p>
          <a:p>
            <a:pPr marL="0" indent="0" algn="ctr">
              <a:buFont typeface="Wingdings 2" panose="05020102010507070707" pitchFamily="18" charset="2"/>
              <a:buNone/>
            </a:pPr>
            <a:r>
              <a:rPr lang="es-ES" sz="3200" b="1" dirty="0" smtClean="0">
                <a:latin typeface="Palatino Linotype"/>
                <a:cs typeface="Palatino Linotype"/>
              </a:rPr>
              <a:t>¡MUCHAS GRACIAS!</a:t>
            </a:r>
          </a:p>
          <a:p>
            <a:pPr marL="0" indent="0" algn="ctr">
              <a:buFont typeface="Wingdings 2" panose="05020102010507070707" pitchFamily="18" charset="2"/>
              <a:buNone/>
            </a:pPr>
            <a:endParaRPr lang="es-E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Palatino Linotype"/>
              <a:cs typeface="Palatino Linotype"/>
            </a:endParaRPr>
          </a:p>
          <a:p>
            <a:pPr marL="0" indent="0" algn="ctr">
              <a:buFont typeface="Wingdings 2" panose="05020102010507070707" pitchFamily="18" charset="2"/>
              <a:buNone/>
            </a:pPr>
            <a:endParaRPr lang="es-E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Palatino Linotype"/>
              <a:cs typeface="Palatino Linotype"/>
            </a:endParaRPr>
          </a:p>
          <a:p>
            <a:pPr marL="0" indent="0" algn="ctr">
              <a:buFont typeface="Wingdings 2" panose="05020102010507070707" pitchFamily="18" charset="2"/>
              <a:buNone/>
            </a:pPr>
            <a:r>
              <a:rPr lang="es-ES" b="1" dirty="0" smtClean="0">
                <a:latin typeface="Palatino Linotype"/>
                <a:cs typeface="Palatino Linotype"/>
                <a:hlinkClick r:id="rId3"/>
              </a:rPr>
              <a:t>www.idaip.org.mx</a:t>
            </a:r>
            <a:endParaRPr lang="es-ES" b="1" dirty="0" smtClean="0">
              <a:latin typeface="Palatino Linotype"/>
              <a:cs typeface="Palatino Linotype"/>
            </a:endParaRPr>
          </a:p>
          <a:p>
            <a:pPr marL="0" indent="0" algn="ctr">
              <a:buFont typeface="Wingdings 2" panose="05020102010507070707" pitchFamily="18" charset="2"/>
              <a:buNone/>
            </a:pPr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/>
            </a:r>
            <a:b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</a:br>
            <a:r>
              <a:rPr lang="es-E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Teléfono: (618) 811-7712</a:t>
            </a:r>
          </a:p>
          <a:p>
            <a:pPr marL="0" indent="0" algn="ctr">
              <a:buFont typeface="Wingdings 2" panose="05020102010507070707" pitchFamily="18" charset="2"/>
              <a:buNone/>
            </a:pPr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  <a:latin typeface="Palatino Linotype"/>
              <a:cs typeface="Palatino Linotype"/>
            </a:endParaRPr>
          </a:p>
          <a:p>
            <a:pPr marL="0" indent="0" algn="ctr">
              <a:buFont typeface="Wingdings 2" panose="05020102010507070707" pitchFamily="18" charset="2"/>
              <a:buNone/>
            </a:pPr>
            <a:endParaRPr lang="es-ES_tradnl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Palatino Linotype"/>
              <a:cs typeface="Palatino Linotype"/>
            </a:endParaRPr>
          </a:p>
          <a:p>
            <a:pPr marL="0" indent="0" algn="ctr">
              <a:buFont typeface="Wingdings 2" panose="05020102010507070707" pitchFamily="18" charset="2"/>
              <a:buNone/>
            </a:pPr>
            <a:endParaRPr lang="es-ES_tradnl" sz="1400" dirty="0" smtClean="0">
              <a:solidFill>
                <a:srgbClr val="0070C0"/>
              </a:solidFill>
              <a:latin typeface="Palatino Linotype"/>
              <a:cs typeface="Palatino Linotype"/>
            </a:endParaRPr>
          </a:p>
          <a:p>
            <a:pPr marL="0" indent="0" algn="ctr">
              <a:buFont typeface="Wingdings 2" panose="05020102010507070707" pitchFamily="18" charset="2"/>
              <a:buNone/>
            </a:pPr>
            <a:r>
              <a:rPr lang="es-ES" sz="1300" b="1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/>
            </a:r>
            <a:br>
              <a:rPr lang="es-ES" sz="1300" b="1" dirty="0" smtClean="0">
                <a:solidFill>
                  <a:srgbClr val="000000"/>
                </a:solidFill>
                <a:latin typeface="Palatino Linotype"/>
                <a:cs typeface="Palatino Linotype"/>
              </a:rPr>
            </a:br>
            <a:endParaRPr lang="es-ES" sz="1300" b="1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733" y="5697160"/>
            <a:ext cx="276919" cy="27691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688094" y="5713511"/>
            <a:ext cx="2457222" cy="307777"/>
          </a:xfrm>
          <a:prstGeom prst="rect">
            <a:avLst/>
          </a:prstGeom>
          <a:noFill/>
        </p:spPr>
        <p:txBody>
          <a:bodyPr wrap="square" lIns="60948" tIns="30474" rIns="60948" bIns="30474" rtlCol="0">
            <a:spAutoFit/>
          </a:bodyPr>
          <a:lstStyle/>
          <a:p>
            <a:pPr defTabSz="609478"/>
            <a:r>
              <a:rPr lang="es-ES" sz="1600" dirty="0">
                <a:solidFill>
                  <a:prstClr val="black"/>
                </a:solidFill>
                <a:latin typeface="Palatino Linotype"/>
                <a:cs typeface="Palatino Linotype"/>
              </a:rPr>
              <a:t>@IDAIP_DURANGO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270" y="5694464"/>
            <a:ext cx="326824" cy="32682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668420" y="5666342"/>
            <a:ext cx="2457221" cy="338554"/>
          </a:xfrm>
          <a:prstGeom prst="rect">
            <a:avLst/>
          </a:prstGeom>
          <a:noFill/>
        </p:spPr>
        <p:txBody>
          <a:bodyPr wrap="square" lIns="60948" tIns="30474" rIns="60948" bIns="30474" rtlCol="0">
            <a:spAutoFit/>
          </a:bodyPr>
          <a:lstStyle/>
          <a:p>
            <a:pPr defTabSz="609478"/>
            <a:r>
              <a:rPr lang="es-ES" dirty="0">
                <a:solidFill>
                  <a:prstClr val="black"/>
                </a:solidFill>
                <a:latin typeface="Palatino Linotype"/>
                <a:cs typeface="Palatino Linotype"/>
              </a:rPr>
              <a:t>/Comunicación </a:t>
            </a:r>
            <a:r>
              <a:rPr lang="es-ES" dirty="0" err="1">
                <a:solidFill>
                  <a:prstClr val="black"/>
                </a:solidFill>
                <a:latin typeface="Palatino Linotype"/>
                <a:cs typeface="Palatino Linotype"/>
              </a:rPr>
              <a:t>Idaip</a:t>
            </a:r>
            <a:endParaRPr lang="es-ES" dirty="0">
              <a:solidFill>
                <a:prstClr val="black"/>
              </a:solidFill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2795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7544" y="1283891"/>
            <a:ext cx="75184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400" b="1" dirty="0"/>
              <a:t>¿Qué son los datos personales?</a:t>
            </a: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231980"/>
              </p:ext>
            </p:extLst>
          </p:nvPr>
        </p:nvGraphicFramePr>
        <p:xfrm>
          <a:off x="2310633" y="3551139"/>
          <a:ext cx="3832225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CorelDRAW" r:id="rId3" imgW="4136136" imgH="3392424" progId="CorelDraw.Graphic.9">
                  <p:embed/>
                </p:oleObj>
              </mc:Choice>
              <mc:Fallback>
                <p:oleObj name="CorelDRAW" r:id="rId3" imgW="4136136" imgH="3392424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0633" y="3551139"/>
                        <a:ext cx="3832225" cy="314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271378"/>
              </p:ext>
            </p:extLst>
          </p:nvPr>
        </p:nvGraphicFramePr>
        <p:xfrm>
          <a:off x="5724128" y="2527995"/>
          <a:ext cx="1428750" cy="204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CorelDRAW" r:id="rId5" imgW="1764792" imgH="2343912" progId="CorelDraw.Graphic.9">
                  <p:embed/>
                </p:oleObj>
              </mc:Choice>
              <mc:Fallback>
                <p:oleObj name="CorelDRAW" r:id="rId5" imgW="1764792" imgH="2343912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2527995"/>
                        <a:ext cx="1428750" cy="204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817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5416640"/>
            <a:ext cx="7797369" cy="689514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s-MX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s-MX" sz="40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Hebrew"/>
                <a:cs typeface="Arial" pitchFamily="34" charset="0"/>
              </a:rPr>
              <a:t>Son datos que utilizas mucho, sobre todo en INTERNET</a:t>
            </a:r>
            <a:r>
              <a:rPr lang="es-MX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es-MX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es-ES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723" y="1344173"/>
            <a:ext cx="1919710" cy="127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33" y="734870"/>
            <a:ext cx="18002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3203">
            <a:off x="464399" y="1079251"/>
            <a:ext cx="2224816" cy="113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10" y="3439632"/>
            <a:ext cx="1529194" cy="152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1706">
            <a:off x="3204636" y="2831772"/>
            <a:ext cx="1666357" cy="10643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164">
            <a:off x="3114948" y="1019567"/>
            <a:ext cx="1905000" cy="11906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190">
            <a:off x="6538678" y="3093607"/>
            <a:ext cx="2246585" cy="11812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9250">
            <a:off x="204752" y="2650493"/>
            <a:ext cx="1507232" cy="1507232"/>
          </a:xfrm>
          <a:prstGeom prst="rect">
            <a:avLst/>
          </a:prstGeom>
        </p:spPr>
      </p:pic>
      <p:pic>
        <p:nvPicPr>
          <p:cNvPr id="3074" name="Picture 2" descr="Resultado de imagen de SELFIE DIBUJ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672">
            <a:off x="5051692" y="3329078"/>
            <a:ext cx="1339735" cy="142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3783796" y="986171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SEXO</a:t>
            </a:r>
            <a:endParaRPr lang="es-MX" dirty="0"/>
          </a:p>
        </p:txBody>
      </p:sp>
      <p:sp>
        <p:nvSpPr>
          <p:cNvPr id="20" name="CuadroTexto 19"/>
          <p:cNvSpPr txBox="1"/>
          <p:nvPr/>
        </p:nvSpPr>
        <p:spPr>
          <a:xfrm>
            <a:off x="6008230" y="1019584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E-MAIL</a:t>
            </a:r>
            <a:endParaRPr lang="es-MX" dirty="0"/>
          </a:p>
        </p:txBody>
      </p:sp>
      <p:sp>
        <p:nvSpPr>
          <p:cNvPr id="21" name="CuadroTexto 20"/>
          <p:cNvSpPr txBox="1"/>
          <p:nvPr/>
        </p:nvSpPr>
        <p:spPr>
          <a:xfrm rot="990506">
            <a:off x="7100310" y="2322947"/>
            <a:ext cx="1144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DIRECCIÓN</a:t>
            </a:r>
            <a:endParaRPr lang="es-MX" sz="14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601327" y="4164090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HUELLA</a:t>
            </a:r>
            <a:endParaRPr lang="es-MX" dirty="0"/>
          </a:p>
        </p:txBody>
      </p:sp>
      <p:sp>
        <p:nvSpPr>
          <p:cNvPr id="23" name="CuadroTexto 22"/>
          <p:cNvSpPr txBox="1"/>
          <p:nvPr/>
        </p:nvSpPr>
        <p:spPr>
          <a:xfrm>
            <a:off x="1739752" y="3179278"/>
            <a:ext cx="11448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dirty="0" smtClean="0"/>
              <a:t>TELÉFONO</a:t>
            </a:r>
            <a:endParaRPr lang="es-MX" sz="1500" dirty="0"/>
          </a:p>
        </p:txBody>
      </p:sp>
      <p:sp>
        <p:nvSpPr>
          <p:cNvPr id="24" name="CuadroTexto 23"/>
          <p:cNvSpPr txBox="1"/>
          <p:nvPr/>
        </p:nvSpPr>
        <p:spPr>
          <a:xfrm rot="21061487">
            <a:off x="3455455" y="3936923"/>
            <a:ext cx="14526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dirty="0" smtClean="0"/>
              <a:t>CONTRASEÑA</a:t>
            </a:r>
            <a:endParaRPr lang="es-MX" sz="1500" dirty="0"/>
          </a:p>
        </p:txBody>
      </p:sp>
      <p:sp>
        <p:nvSpPr>
          <p:cNvPr id="25" name="CuadroTexto 24"/>
          <p:cNvSpPr txBox="1"/>
          <p:nvPr/>
        </p:nvSpPr>
        <p:spPr>
          <a:xfrm rot="383052">
            <a:off x="4877898" y="4741020"/>
            <a:ext cx="13346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dirty="0" smtClean="0"/>
              <a:t>FOTOGRAFÍA</a:t>
            </a:r>
            <a:endParaRPr lang="es-MX" sz="1500" dirty="0"/>
          </a:p>
        </p:txBody>
      </p:sp>
      <p:sp>
        <p:nvSpPr>
          <p:cNvPr id="26" name="CuadroTexto 25"/>
          <p:cNvSpPr txBox="1"/>
          <p:nvPr/>
        </p:nvSpPr>
        <p:spPr>
          <a:xfrm rot="784560">
            <a:off x="6967005" y="4209838"/>
            <a:ext cx="9653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dirty="0" smtClean="0"/>
              <a:t>NOMBRE</a:t>
            </a:r>
            <a:endParaRPr lang="es-MX" sz="15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1047924" y="-42725"/>
            <a:ext cx="1228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TU…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11864647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457200" y="2786835"/>
            <a:ext cx="8229600" cy="38893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s-MX" sz="1200" dirty="0">
              <a:latin typeface="Arial Hebrew"/>
              <a:cs typeface="Arial" pitchFamily="34" charset="0"/>
            </a:endParaRPr>
          </a:p>
          <a:p>
            <a:pPr algn="just"/>
            <a:r>
              <a:rPr lang="es-MX" sz="2800" b="1" dirty="0">
                <a:latin typeface="Arial Hebrew"/>
                <a:cs typeface="Arial" pitchFamily="34" charset="0"/>
              </a:rPr>
              <a:t>91%</a:t>
            </a:r>
            <a:r>
              <a:rPr lang="es-MX" sz="2800" dirty="0">
                <a:latin typeface="Arial Hebrew"/>
                <a:cs typeface="Arial" pitchFamily="34" charset="0"/>
              </a:rPr>
              <a:t> publican una foto de sí mismos.</a:t>
            </a:r>
          </a:p>
          <a:p>
            <a:r>
              <a:rPr lang="es-MX" sz="2800" b="1" dirty="0">
                <a:latin typeface="Arial Hebrew"/>
                <a:cs typeface="Arial" pitchFamily="34" charset="0"/>
              </a:rPr>
              <a:t>71%</a:t>
            </a:r>
            <a:r>
              <a:rPr lang="es-MX" sz="2800" dirty="0">
                <a:latin typeface="Arial Hebrew"/>
                <a:cs typeface="Arial" pitchFamily="34" charset="0"/>
              </a:rPr>
              <a:t> publican el nombre de su Escuela.</a:t>
            </a:r>
          </a:p>
          <a:p>
            <a:r>
              <a:rPr lang="es-MX" sz="2800" b="1" dirty="0">
                <a:latin typeface="Arial Hebrew"/>
                <a:cs typeface="Arial" pitchFamily="34" charset="0"/>
              </a:rPr>
              <a:t>71%</a:t>
            </a:r>
            <a:r>
              <a:rPr lang="es-MX" sz="2800" dirty="0">
                <a:latin typeface="Arial Hebrew"/>
                <a:cs typeface="Arial" pitchFamily="34" charset="0"/>
              </a:rPr>
              <a:t> publican la ciudad en la que viven.</a:t>
            </a:r>
          </a:p>
          <a:p>
            <a:pPr algn="just"/>
            <a:r>
              <a:rPr lang="es-MX" sz="2800" b="1" dirty="0">
                <a:latin typeface="Arial Hebrew"/>
                <a:cs typeface="Arial" pitchFamily="34" charset="0"/>
              </a:rPr>
              <a:t>53%</a:t>
            </a:r>
            <a:r>
              <a:rPr lang="es-MX" sz="2800" dirty="0">
                <a:latin typeface="Arial Hebrew"/>
                <a:cs typeface="Arial" pitchFamily="34" charset="0"/>
              </a:rPr>
              <a:t> publican su dirección de correo electrónico.</a:t>
            </a:r>
          </a:p>
          <a:p>
            <a:r>
              <a:rPr lang="es-MX" sz="2800" b="1" dirty="0">
                <a:latin typeface="Arial Hebrew"/>
                <a:cs typeface="Arial" pitchFamily="34" charset="0"/>
              </a:rPr>
              <a:t>20%</a:t>
            </a:r>
            <a:r>
              <a:rPr lang="es-MX" sz="2800" dirty="0">
                <a:latin typeface="Arial Hebrew"/>
                <a:cs typeface="Arial" pitchFamily="34" charset="0"/>
              </a:rPr>
              <a:t> publican su número de teléfono móvil.</a:t>
            </a:r>
          </a:p>
          <a:p>
            <a:pPr marL="0" indent="0" algn="r">
              <a:buNone/>
            </a:pPr>
            <a:endParaRPr lang="es-MX" sz="2200" dirty="0">
              <a:latin typeface="Arial Hebrew"/>
              <a:cs typeface="Arial" pitchFamily="34" charset="0"/>
            </a:endParaRPr>
          </a:p>
          <a:p>
            <a:pPr marL="0" indent="0" algn="r">
              <a:buNone/>
            </a:pPr>
            <a:r>
              <a:rPr lang="es-MX" sz="2200" dirty="0">
                <a:latin typeface="Arial Hebrew"/>
                <a:cs typeface="Arial" pitchFamily="34" charset="0"/>
              </a:rPr>
              <a:t>(Centro de Investigación </a:t>
            </a:r>
            <a:r>
              <a:rPr lang="es-MX" sz="2200" dirty="0" err="1">
                <a:latin typeface="Arial Hebrew"/>
                <a:cs typeface="Arial" pitchFamily="34" charset="0"/>
              </a:rPr>
              <a:t>Pew</a:t>
            </a:r>
            <a:r>
              <a:rPr lang="es-MX" sz="2200" dirty="0">
                <a:latin typeface="Arial Hebrew"/>
                <a:cs typeface="Arial" pitchFamily="34" charset="0"/>
              </a:rPr>
              <a:t> Internet &amp; American </a:t>
            </a:r>
            <a:r>
              <a:rPr lang="es-MX" sz="2200" dirty="0" err="1">
                <a:latin typeface="Arial Hebrew"/>
                <a:cs typeface="Arial" pitchFamily="34" charset="0"/>
              </a:rPr>
              <a:t>Life</a:t>
            </a:r>
            <a:r>
              <a:rPr lang="es-MX" sz="2200" dirty="0">
                <a:latin typeface="Arial Hebrew"/>
                <a:cs typeface="Arial" pitchFamily="34" charset="0"/>
              </a:rPr>
              <a:t> Project).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47564" y="616620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Hebrew"/>
              </a:rPr>
              <a:t>Actualmente los adolescentes están compartiendo más información sobre ellos mismos en sus perfiles de redes sociales:</a:t>
            </a:r>
          </a:p>
        </p:txBody>
      </p:sp>
    </p:spTree>
    <p:extLst>
      <p:ext uri="{BB962C8B-B14F-4D97-AF65-F5344CB8AC3E}">
        <p14:creationId xmlns:p14="http://schemas.microsoft.com/office/powerpoint/2010/main" val="423762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lamada de nube 1"/>
          <p:cNvSpPr/>
          <p:nvPr/>
        </p:nvSpPr>
        <p:spPr>
          <a:xfrm rot="240991">
            <a:off x="183467" y="774168"/>
            <a:ext cx="8676456" cy="518731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1837419" y="1772816"/>
            <a:ext cx="5576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</a:rPr>
              <a:t>CONSEJOS</a:t>
            </a:r>
            <a:endParaRPr lang="es-MX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6" name="4 Rectángulo"/>
          <p:cNvSpPr/>
          <p:nvPr/>
        </p:nvSpPr>
        <p:spPr>
          <a:xfrm>
            <a:off x="2339752" y="2852936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UN USO SALUDABLE DE INTERNET</a:t>
            </a:r>
            <a:endParaRPr lang="es-MX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77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9">
            <a:off x="1041112" y="284813"/>
            <a:ext cx="3325148" cy="676875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95936" y="558545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Hebrew" charset="-79"/>
                <a:ea typeface="Arial Hebrew" charset="-79"/>
                <a:cs typeface="Arial Hebrew" charset="-79"/>
              </a:rPr>
              <a:t>Piensa antes de publicar: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851920" y="4452919"/>
            <a:ext cx="48965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Arial Hebrew" charset="-79"/>
                <a:ea typeface="Arial Hebrew" charset="-79"/>
                <a:cs typeface="Arial Hebrew" charset="-79"/>
              </a:rPr>
              <a:t>Todo lo que escribas en la red puede permanecer al alcance de otros, aun cuando los </a:t>
            </a:r>
            <a:r>
              <a:rPr lang="es-MX" sz="3200" dirty="0" smtClean="0">
                <a:latin typeface="Arial Hebrew" charset="-79"/>
                <a:ea typeface="Arial Hebrew" charset="-79"/>
                <a:cs typeface="Arial Hebrew" charset="-79"/>
              </a:rPr>
              <a:t>borres</a:t>
            </a:r>
            <a:endParaRPr lang="es-MX" sz="32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644008" y="2285356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D</a:t>
            </a:r>
            <a:r>
              <a:rPr lang="es-MX" sz="3600" dirty="0" smtClean="0">
                <a:latin typeface="Arial Hebrew" charset="-79"/>
                <a:ea typeface="Arial Hebrew" charset="-79"/>
                <a:cs typeface="Arial Hebrew" charset="-79"/>
              </a:rPr>
              <a:t>atos</a:t>
            </a:r>
            <a:endParaRPr lang="es-MX" sz="3600" dirty="0">
              <a:latin typeface="Arial Hebrew" charset="-79"/>
              <a:ea typeface="Arial Hebrew" charset="-79"/>
              <a:cs typeface="Arial Hebrew" charset="-79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s-MX" sz="3600" dirty="0" smtClean="0">
                <a:latin typeface="Arial Hebrew" charset="-79"/>
                <a:ea typeface="Arial Hebrew" charset="-79"/>
                <a:cs typeface="Arial Hebrew" charset="-79"/>
              </a:rPr>
              <a:t>Ideas </a:t>
            </a:r>
            <a:endParaRPr lang="es-MX" sz="3600" dirty="0">
              <a:latin typeface="Arial Hebrew" charset="-79"/>
              <a:ea typeface="Arial Hebrew" charset="-79"/>
              <a:cs typeface="Arial Hebrew" charset="-79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sz="3600" dirty="0" smtClean="0">
                <a:latin typeface="Arial Hebrew" charset="-79"/>
                <a:ea typeface="Arial Hebrew" charset="-79"/>
                <a:cs typeface="Arial Hebrew" charset="-79"/>
              </a:rPr>
              <a:t>Fotografías</a:t>
            </a:r>
            <a:endParaRPr lang="es-MX" sz="36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7170" name="Picture 2" descr="Resultado de imagen de NUMERO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888">
            <a:off x="456361" y="604206"/>
            <a:ext cx="1232115" cy="123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66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619672" y="548680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Hebrew" charset="-79"/>
                <a:ea typeface="Arial Hebrew" charset="-79"/>
                <a:cs typeface="Arial Hebrew" charset="-79"/>
              </a:rPr>
              <a:t>Ten cuidado con los archivos que te llegan por sorpresa: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253216" y="2183179"/>
            <a:ext cx="4608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>
                <a:latin typeface="Arial Hebrew" charset="-79"/>
                <a:ea typeface="Arial Hebrew" charset="-79"/>
                <a:cs typeface="Arial Hebrew" charset="-79"/>
              </a:rPr>
              <a:t>Pueden llegarte </a:t>
            </a:r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archivos </a:t>
            </a:r>
            <a:r>
              <a:rPr lang="es-MX" sz="3600" dirty="0" smtClean="0">
                <a:latin typeface="Arial Hebrew" charset="-79"/>
                <a:ea typeface="Arial Hebrew" charset="-79"/>
                <a:cs typeface="Arial Hebrew" charset="-79"/>
              </a:rPr>
              <a:t>sin pedirlos, incluso de gente conocida</a:t>
            </a:r>
          </a:p>
          <a:p>
            <a:pPr algn="ctr"/>
            <a:endParaRPr lang="es-MX" sz="3600" dirty="0" smtClean="0">
              <a:latin typeface="Arial Hebrew" charset="-79"/>
              <a:ea typeface="Arial Hebrew" charset="-79"/>
              <a:cs typeface="Arial Hebrew" charset="-79"/>
            </a:endParaRPr>
          </a:p>
          <a:p>
            <a:pPr algn="ctr"/>
            <a:r>
              <a:rPr lang="es-MX" sz="3600" b="1" dirty="0" smtClean="0">
                <a:latin typeface="Arial Hebrew" charset="-79"/>
                <a:ea typeface="Arial Hebrew" charset="-79"/>
                <a:cs typeface="Arial Hebrew" charset="-79"/>
              </a:rPr>
              <a:t>NO </a:t>
            </a:r>
            <a:r>
              <a:rPr lang="es-MX" sz="3600" b="1" dirty="0">
                <a:latin typeface="Arial Hebrew" charset="-79"/>
                <a:ea typeface="Arial Hebrew" charset="-79"/>
                <a:cs typeface="Arial Hebrew" charset="-79"/>
              </a:rPr>
              <a:t>LOS </a:t>
            </a:r>
            <a:r>
              <a:rPr lang="es-MX" sz="3600" b="1" dirty="0" smtClean="0">
                <a:latin typeface="Arial Hebrew" charset="-79"/>
                <a:ea typeface="Arial Hebrew" charset="-79"/>
                <a:cs typeface="Arial Hebrew" charset="-79"/>
              </a:rPr>
              <a:t>ABRAS</a:t>
            </a:r>
            <a:endParaRPr lang="es-MX" sz="36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40968"/>
            <a:ext cx="1073138" cy="107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Resultado de imagen de NUMERO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045">
            <a:off x="845880" y="694589"/>
            <a:ext cx="901154" cy="106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980">
            <a:off x="272787" y="2651854"/>
            <a:ext cx="3444602" cy="312705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156176" y="550736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Pueden ser peligrosos</a:t>
            </a:r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555776" y="6153888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*Fíjate bien con lo que instales de internet*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238408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736304" y="653156"/>
            <a:ext cx="55081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Hebrew Light" charset="-79"/>
                <a:ea typeface="Arial Hebrew Light" charset="-79"/>
                <a:cs typeface="Arial Hebrew Light" charset="-79"/>
              </a:rPr>
              <a:t>Cuida tu imagen y la de los demás: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83568" y="2204864"/>
            <a:ext cx="48638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No subas fotos tuyas o de otros, de las que después te puedas arrepentir. </a:t>
            </a:r>
            <a:endParaRPr lang="es-MX" sz="3600" dirty="0" smtClean="0">
              <a:latin typeface="Arial Hebrew" charset="-79"/>
              <a:ea typeface="Arial Hebrew" charset="-79"/>
              <a:cs typeface="Arial Hebrew" charset="-79"/>
            </a:endParaRPr>
          </a:p>
          <a:p>
            <a:pPr algn="ctr"/>
            <a:endParaRPr lang="es-MX" sz="3600" dirty="0" smtClean="0">
              <a:latin typeface="Arial Hebrew" charset="-79"/>
              <a:ea typeface="Arial Hebrew" charset="-79"/>
              <a:cs typeface="Arial Hebrew" charset="-79"/>
            </a:endParaRPr>
          </a:p>
          <a:p>
            <a:pPr algn="ctr"/>
            <a:r>
              <a:rPr lang="es-MX" sz="3600" dirty="0" smtClean="0">
                <a:latin typeface="Arial Hebrew" charset="-79"/>
                <a:ea typeface="Arial Hebrew" charset="-79"/>
                <a:cs typeface="Arial Hebrew" charset="-79"/>
              </a:rPr>
              <a:t>Una </a:t>
            </a:r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vez en </a:t>
            </a:r>
            <a:r>
              <a:rPr lang="es-MX" sz="3600" b="1" dirty="0">
                <a:latin typeface="Arial Hebrew" charset="-79"/>
                <a:ea typeface="Arial Hebrew" charset="-79"/>
                <a:cs typeface="Arial Hebrew" charset="-79"/>
              </a:rPr>
              <a:t>Internet</a:t>
            </a:r>
            <a:r>
              <a:rPr lang="es-MX" sz="3600" dirty="0">
                <a:latin typeface="Arial Hebrew" charset="-79"/>
                <a:ea typeface="Arial Hebrew" charset="-79"/>
                <a:cs typeface="Arial Hebrew" charset="-79"/>
              </a:rPr>
              <a:t> su difusión es incontrolable.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445224"/>
            <a:ext cx="79208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716">
            <a:off x="5924216" y="2347590"/>
            <a:ext cx="2406948" cy="4209195"/>
          </a:xfrm>
          <a:prstGeom prst="rect">
            <a:avLst/>
          </a:prstGeom>
        </p:spPr>
      </p:pic>
      <p:pic>
        <p:nvPicPr>
          <p:cNvPr id="5122" name="Picture 2" descr="Resultado de imagen de NUMERO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233">
            <a:off x="1215744" y="371028"/>
            <a:ext cx="1674058" cy="16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60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o">
  <a:themeElements>
    <a:clrScheme name="Dividendo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Dividendo</Template>
  <TotalTime>9815</TotalTime>
  <Words>514</Words>
  <Application>Microsoft Office PowerPoint</Application>
  <PresentationFormat>Presentación en pantalla (4:3)</PresentationFormat>
  <Paragraphs>81</Paragraphs>
  <Slides>23</Slides>
  <Notes>2</Notes>
  <HiddenSlides>0</HiddenSlides>
  <MMClips>3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5" baseType="lpstr">
      <vt:lpstr>Arial Unicode MS</vt:lpstr>
      <vt:lpstr>Arial</vt:lpstr>
      <vt:lpstr>Arial Hebrew</vt:lpstr>
      <vt:lpstr>Arial Hebrew Light</vt:lpstr>
      <vt:lpstr>Calibri</vt:lpstr>
      <vt:lpstr>Comic Sans MS</vt:lpstr>
      <vt:lpstr>Cooper Black</vt:lpstr>
      <vt:lpstr>Gill Sans MT</vt:lpstr>
      <vt:lpstr>Palatino Linotype</vt:lpstr>
      <vt:lpstr>Wingdings 2</vt:lpstr>
      <vt:lpstr>Dividendo</vt:lpstr>
      <vt:lpstr>CorelDRAW</vt:lpstr>
      <vt:lpstr>Presentación de PowerPoint</vt:lpstr>
      <vt:lpstr>Presentación de PowerPoint</vt:lpstr>
      <vt:lpstr>Presentación de PowerPoint</vt:lpstr>
      <vt:lpstr> Son datos que utilizas mucho, sobre todo en INTERNET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CETAIP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ALMA</dc:creator>
  <cp:lastModifiedBy>Natalia</cp:lastModifiedBy>
  <cp:revision>346</cp:revision>
  <dcterms:created xsi:type="dcterms:W3CDTF">2011-10-14T17:35:13Z</dcterms:created>
  <dcterms:modified xsi:type="dcterms:W3CDTF">2021-02-03T15:41:13Z</dcterms:modified>
</cp:coreProperties>
</file>